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447800"/>
            <a:ext cx="7696200" cy="5105400"/>
          </a:xfrm>
          <a:prstGeom prst="rect">
            <a:avLst/>
          </a:prstGeom>
        </p:spPr>
        <p:txBody>
          <a:bodyPr wrap="square">
            <a:spAutoFit/>
          </a:bodyPr>
          <a:lstStyle/>
          <a:p>
            <a:pPr algn="ct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KHATRA  ADIBASI MAHAVIDYALAYA</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1" dirty="0" smtClean="0">
                <a:solidFill>
                  <a:srgbClr val="FF0000"/>
                </a:solidFill>
                <a:latin typeface="Times New Roman" pitchFamily="18" charset="0"/>
                <a:cs typeface="Times New Roman" pitchFamily="18" charset="0"/>
              </a:rPr>
              <a:t>E-CONTENT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DEPARTMENT OF EDUCATION</a:t>
            </a:r>
            <a:br>
              <a:rPr lang="en-US" sz="2800" dirty="0" smtClean="0">
                <a:latin typeface="Times New Roman" pitchFamily="18" charset="0"/>
                <a:cs typeface="Times New Roman" pitchFamily="18" charset="0"/>
              </a:rPr>
            </a:b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SEMESTER-III (GE)</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SESSION: 2019-2020</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SUBJECT: EDUCATION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COURSE : EDUCATIONAL PSYCHOLOGY</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COURSE CODE: AH/EDN/304/C-1C</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TOPIC: </a:t>
            </a:r>
            <a:r>
              <a:rPr lang="en-US" sz="2800" b="1" u="sng" dirty="0" smtClean="0">
                <a:solidFill>
                  <a:srgbClr val="FF0000"/>
                </a:solidFill>
                <a:latin typeface="Times New Roman" pitchFamily="18" charset="0"/>
                <a:cs typeface="Times New Roman" pitchFamily="18" charset="0"/>
              </a:rPr>
              <a:t>HABIT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NAME OF THE TEACHER: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AKINCHAN PAL</a:t>
            </a:r>
            <a:endParaRPr lang="en-US" sz="2800" dirty="0"/>
          </a:p>
        </p:txBody>
      </p:sp>
      <p:pic>
        <p:nvPicPr>
          <p:cNvPr id="3" name="Picture 2" descr="12.jpg"/>
          <p:cNvPicPr>
            <a:picLocks noChangeAspect="1"/>
          </p:cNvPicPr>
          <p:nvPr/>
        </p:nvPicPr>
        <p:blipFill>
          <a:blip r:embed="rId2" cstate="print"/>
          <a:stretch>
            <a:fillRect/>
          </a:stretch>
        </p:blipFill>
        <p:spPr>
          <a:xfrm>
            <a:off x="4114800" y="228600"/>
            <a:ext cx="1070965" cy="106753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19400" y="228600"/>
            <a:ext cx="3352800"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effectLst>
                  <a:outerShdw blurRad="38100" dist="38100" dir="2700000" algn="tl">
                    <a:srgbClr val="000000">
                      <a:alpha val="43137"/>
                    </a:srgbClr>
                  </a:outerShdw>
                </a:effectLst>
                <a:latin typeface="Bookman Old Style" pitchFamily="18" charset="0"/>
              </a:rPr>
              <a:t>Habit</a:t>
            </a:r>
            <a:endParaRPr lang="en-IN" sz="3200" b="1" dirty="0">
              <a:effectLst>
                <a:outerShdw blurRad="38100" dist="38100" dir="2700000" algn="tl">
                  <a:srgbClr val="000000">
                    <a:alpha val="43137"/>
                  </a:srgbClr>
                </a:outerShdw>
              </a:effectLst>
              <a:latin typeface="Bookman Old Style" pitchFamily="18" charset="0"/>
            </a:endParaRPr>
          </a:p>
        </p:txBody>
      </p:sp>
      <p:sp>
        <p:nvSpPr>
          <p:cNvPr id="5" name="Rectangle 4"/>
          <p:cNvSpPr/>
          <p:nvPr/>
        </p:nvSpPr>
        <p:spPr>
          <a:xfrm>
            <a:off x="304800" y="1066800"/>
            <a:ext cx="8382000" cy="3734740"/>
          </a:xfrm>
          <a:prstGeom prst="rect">
            <a:avLst/>
          </a:prstGeom>
        </p:spPr>
        <p:txBody>
          <a:bodyPr wrap="square">
            <a:spAutoFit/>
          </a:bodyPr>
          <a:lstStyle/>
          <a:p>
            <a:pPr algn="just">
              <a:lnSpc>
                <a:spcPct val="150000"/>
              </a:lnSpc>
            </a:pPr>
            <a:r>
              <a:rPr lang="en-IN" sz="2000" dirty="0" smtClean="0">
                <a:latin typeface="Bookman Old Style" pitchFamily="18" charset="0"/>
              </a:rPr>
              <a:t>	Habit, in psychology, any regularly repeated behaviour that requires little or no thought and is learned rather than innate. A habit—which can be part of any activity, ranging from eating and sleeping to thinking and reacting—is developed through reinforcement and repetition. According to </a:t>
            </a:r>
            <a:r>
              <a:rPr lang="en-IN" sz="2000" b="1" dirty="0" smtClean="0">
                <a:latin typeface="Bookman Old Style" pitchFamily="18" charset="0"/>
              </a:rPr>
              <a:t>Wood &amp; Neal, 2009</a:t>
            </a:r>
            <a:r>
              <a:rPr lang="en-IN" sz="2000" dirty="0" smtClean="0">
                <a:latin typeface="Bookman Old Style" pitchFamily="18" charset="0"/>
              </a:rPr>
              <a:t>, </a:t>
            </a:r>
            <a:r>
              <a:rPr lang="en-IN" sz="2000" i="1" dirty="0" smtClean="0">
                <a:latin typeface="Bookman Old Style" pitchFamily="18" charset="0"/>
              </a:rPr>
              <a:t>‘habit’ phenomenon whereby behaviour is prompted automatically by situational cues, as a result of learned cue-behaviour associations.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95400"/>
            <a:ext cx="8305800" cy="3831818"/>
          </a:xfrm>
          <a:prstGeom prst="rect">
            <a:avLst/>
          </a:prstGeom>
        </p:spPr>
        <p:txBody>
          <a:bodyPr wrap="square">
            <a:spAutoFit/>
          </a:bodyPr>
          <a:lstStyle/>
          <a:p>
            <a:pPr algn="just">
              <a:lnSpc>
                <a:spcPct val="150000"/>
              </a:lnSpc>
            </a:pPr>
            <a:r>
              <a:rPr lang="en-IN" dirty="0" smtClean="0">
                <a:latin typeface="Bookman Old Style" pitchFamily="18" charset="0"/>
              </a:rPr>
              <a:t>Habit-formation advice is ultimately simple — repeat an action consistently in the same context. The habit formation attempt begins at the 'initiation phase', during which the new behaviour and the context in which it will be done are selected. The process of building a habit can be divided into four simple steps:</a:t>
            </a:r>
          </a:p>
          <a:p>
            <a:pPr algn="just">
              <a:lnSpc>
                <a:spcPct val="150000"/>
              </a:lnSpc>
              <a:buFont typeface="Wingdings" pitchFamily="2" charset="2"/>
              <a:buChar char="ü"/>
            </a:pPr>
            <a:r>
              <a:rPr lang="en-IN" dirty="0" smtClean="0">
                <a:latin typeface="Bookman Old Style" pitchFamily="18" charset="0"/>
              </a:rPr>
              <a:t>	 Cue,</a:t>
            </a:r>
          </a:p>
          <a:p>
            <a:pPr algn="just">
              <a:lnSpc>
                <a:spcPct val="150000"/>
              </a:lnSpc>
              <a:buFont typeface="Wingdings" pitchFamily="2" charset="2"/>
              <a:buChar char="ü"/>
            </a:pPr>
            <a:r>
              <a:rPr lang="en-IN" dirty="0" smtClean="0">
                <a:latin typeface="Bookman Old Style" pitchFamily="18" charset="0"/>
              </a:rPr>
              <a:t> 	Craving, </a:t>
            </a:r>
          </a:p>
          <a:p>
            <a:pPr algn="just">
              <a:lnSpc>
                <a:spcPct val="150000"/>
              </a:lnSpc>
              <a:buFont typeface="Wingdings" pitchFamily="2" charset="2"/>
              <a:buChar char="ü"/>
            </a:pPr>
            <a:r>
              <a:rPr lang="en-IN" dirty="0" smtClean="0">
                <a:latin typeface="Bookman Old Style" pitchFamily="18" charset="0"/>
              </a:rPr>
              <a:t>	Response, and </a:t>
            </a:r>
          </a:p>
          <a:p>
            <a:pPr algn="just">
              <a:lnSpc>
                <a:spcPct val="150000"/>
              </a:lnSpc>
              <a:buFont typeface="Wingdings" pitchFamily="2" charset="2"/>
              <a:buChar char="ü"/>
            </a:pPr>
            <a:r>
              <a:rPr lang="en-IN" dirty="0" smtClean="0">
                <a:latin typeface="Bookman Old Style" pitchFamily="18" charset="0"/>
              </a:rPr>
              <a:t>	Reward. </a:t>
            </a:r>
          </a:p>
        </p:txBody>
      </p:sp>
      <p:sp>
        <p:nvSpPr>
          <p:cNvPr id="3" name="Rectangle 2"/>
          <p:cNvSpPr/>
          <p:nvPr/>
        </p:nvSpPr>
        <p:spPr>
          <a:xfrm>
            <a:off x="2819400" y="228600"/>
            <a:ext cx="3733800"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effectLst>
                  <a:outerShdw blurRad="38100" dist="38100" dir="2700000" algn="tl">
                    <a:srgbClr val="000000">
                      <a:alpha val="43137"/>
                    </a:srgbClr>
                  </a:outerShdw>
                </a:effectLst>
                <a:latin typeface="Bookman Old Style" pitchFamily="18" charset="0"/>
              </a:rPr>
              <a:t>Habit formation</a:t>
            </a:r>
            <a:endParaRPr lang="en-IN" sz="3200" b="1" dirty="0">
              <a:effectLst>
                <a:outerShdw blurRad="38100" dist="38100" dir="2700000" algn="tl">
                  <a:srgbClr val="000000">
                    <a:alpha val="43137"/>
                  </a:srgbClr>
                </a:outerShdw>
              </a:effectLst>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371600"/>
            <a:ext cx="8534400" cy="3785652"/>
          </a:xfrm>
          <a:prstGeom prst="rect">
            <a:avLst/>
          </a:prstGeom>
        </p:spPr>
        <p:txBody>
          <a:bodyPr wrap="square">
            <a:spAutoFit/>
          </a:bodyPr>
          <a:lstStyle/>
          <a:p>
            <a:pPr algn="just">
              <a:lnSpc>
                <a:spcPct val="150000"/>
              </a:lnSpc>
            </a:pPr>
            <a:r>
              <a:rPr lang="en-IN" sz="2000" dirty="0" smtClean="0">
                <a:latin typeface="Bookman Old Style" pitchFamily="18" charset="0"/>
              </a:rPr>
              <a:t>	As a student, learning good habits is crucial to achieving a good academic life. Developing good habits plays an important role in fostering personal and professional growth. Many academic and health outcomes depend on frequently repeating the same behaviours in the same contexts (e.g., reading, studying, sleep, exercise, or healthy eating). This suggests habits, in addition to motivation and meta-cognition, play a critical role in student self-regulation.</a:t>
            </a:r>
          </a:p>
        </p:txBody>
      </p:sp>
      <p:sp>
        <p:nvSpPr>
          <p:cNvPr id="3" name="Rectangle 2"/>
          <p:cNvSpPr/>
          <p:nvPr/>
        </p:nvSpPr>
        <p:spPr>
          <a:xfrm>
            <a:off x="1066800" y="228600"/>
            <a:ext cx="6553200"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effectLst>
                  <a:outerShdw blurRad="38100" dist="38100" dir="2700000" algn="tl">
                    <a:srgbClr val="000000">
                      <a:alpha val="43137"/>
                    </a:srgbClr>
                  </a:outerShdw>
                </a:effectLst>
                <a:latin typeface="Bookman Old Style" pitchFamily="18" charset="0"/>
              </a:rPr>
              <a:t>Educational values of habit</a:t>
            </a:r>
            <a:endParaRPr lang="en-IN" sz="3200" b="1" dirty="0">
              <a:effectLst>
                <a:outerShdw blurRad="38100" dist="38100" dir="2700000" algn="tl">
                  <a:srgbClr val="000000">
                    <a:alpha val="43137"/>
                  </a:srgbClr>
                </a:outerShdw>
              </a:effectLst>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3800" dirty="0" smtClean="0"/>
              <a:t>YOU</a:t>
            </a:r>
            <a:endParaRPr lang="en-US" sz="13800" dirty="0"/>
          </a:p>
        </p:txBody>
      </p:sp>
      <p:sp>
        <p:nvSpPr>
          <p:cNvPr id="3" name="Text Placeholder 2"/>
          <p:cNvSpPr>
            <a:spLocks noGrp="1"/>
          </p:cNvSpPr>
          <p:nvPr>
            <p:ph type="body" idx="1"/>
          </p:nvPr>
        </p:nvSpPr>
        <p:spPr>
          <a:xfrm>
            <a:off x="381000" y="762001"/>
            <a:ext cx="8113713" cy="3644900"/>
          </a:xfrm>
        </p:spPr>
        <p:txBody>
          <a:bodyPr>
            <a:normAutofit/>
          </a:bodyPr>
          <a:lstStyle/>
          <a:p>
            <a:r>
              <a:rPr lang="en-US" sz="19900" dirty="0" smtClean="0"/>
              <a:t>THANK</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18</Words>
  <Application>Microsoft Office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Akinchan</cp:lastModifiedBy>
  <cp:revision>10</cp:revision>
  <dcterms:created xsi:type="dcterms:W3CDTF">2006-08-16T00:00:00Z</dcterms:created>
  <dcterms:modified xsi:type="dcterms:W3CDTF">2024-06-14T12:52:05Z</dcterms:modified>
</cp:coreProperties>
</file>